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0"/>
  </p:notesMasterIdLst>
  <p:sldIdLst>
    <p:sldId id="272" r:id="rId2"/>
    <p:sldId id="273" r:id="rId3"/>
    <p:sldId id="274" r:id="rId4"/>
    <p:sldId id="257" r:id="rId5"/>
    <p:sldId id="275" r:id="rId6"/>
    <p:sldId id="277" r:id="rId7"/>
    <p:sldId id="278" r:id="rId8"/>
    <p:sldId id="276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Gar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79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518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24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261282" y="944147"/>
            <a:ext cx="4196918" cy="115985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261282" y="2715763"/>
            <a:ext cx="4196918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" name="Shape 34"/>
          <p:cNvSpPr txBox="1"/>
          <p:nvPr userDrawn="1"/>
        </p:nvSpPr>
        <p:spPr>
          <a:xfrm>
            <a:off x="485382" y="2226400"/>
            <a:ext cx="2679899" cy="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000" i="1" dirty="0"/>
              <a:t>the world’s open source learning platform </a:t>
            </a:r>
          </a:p>
        </p:txBody>
      </p:sp>
      <p:pic>
        <p:nvPicPr>
          <p:cNvPr id="6" name="Shape 3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25" y="1626274"/>
            <a:ext cx="2348523" cy="60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40"/>
          <p:cNvSpPr txBox="1"/>
          <p:nvPr userDrawn="1"/>
        </p:nvSpPr>
        <p:spPr>
          <a:xfrm>
            <a:off x="136200" y="4669525"/>
            <a:ext cx="3214200" cy="39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F7932E"/>
                </a:solidFill>
              </a:rPr>
              <a:t>the world’s open source learning platform</a:t>
            </a:r>
            <a:r>
              <a:rPr lang="en-GB" dirty="0">
                <a:solidFill>
                  <a:srgbClr val="F7932E"/>
                </a:solidFill>
              </a:rPr>
              <a:t> </a:t>
            </a:r>
          </a:p>
        </p:txBody>
      </p:sp>
      <p:pic>
        <p:nvPicPr>
          <p:cNvPr id="6" name="Shape 4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775" y="4470350"/>
            <a:ext cx="764224" cy="2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0850" y="1262403"/>
            <a:ext cx="8235950" cy="2946400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 marL="1339850" indent="-265113">
              <a:defRPr sz="1800"/>
            </a:lvl4pPr>
            <a:lvl5pPr marL="1704975" indent="-266700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40"/>
          <p:cNvSpPr txBox="1"/>
          <p:nvPr userDrawn="1"/>
        </p:nvSpPr>
        <p:spPr>
          <a:xfrm>
            <a:off x="136200" y="4669525"/>
            <a:ext cx="3214200" cy="39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F7932E"/>
                </a:solidFill>
              </a:rPr>
              <a:t>the world’s open source learning platform</a:t>
            </a:r>
            <a:r>
              <a:rPr lang="en-GB" dirty="0">
                <a:solidFill>
                  <a:srgbClr val="F7932E"/>
                </a:solidFill>
              </a:rPr>
              <a:t> </a:t>
            </a:r>
          </a:p>
        </p:txBody>
      </p:sp>
      <p:pic>
        <p:nvPicPr>
          <p:cNvPr id="7" name="Shape 4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775" y="4470350"/>
            <a:ext cx="764224" cy="2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7363"/>
            <a:ext cx="4105922" cy="300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Click to edit Master text styles</a:t>
            </a:r>
          </a:p>
          <a:p>
            <a:pPr marL="719138" marR="0" lvl="1" indent="-363538" algn="l" defTabSz="1438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Second level</a:t>
            </a:r>
          </a:p>
          <a:p>
            <a:pPr marL="1074738" marR="0" lvl="2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78532" y="1207363"/>
            <a:ext cx="4008268" cy="300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Click to edit Master text styles</a:t>
            </a:r>
          </a:p>
          <a:p>
            <a:pPr marL="719138" marR="0" lvl="1" indent="-363538" algn="l" defTabSz="1438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Second level</a:t>
            </a:r>
          </a:p>
          <a:p>
            <a:pPr marL="1074738" marR="0" lvl="2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7" y="179453"/>
            <a:ext cx="8657836" cy="57995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66" y="835353"/>
            <a:ext cx="8684383" cy="3735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98">
                <a:latin typeface="Arial" panose="020B0604020202020204" pitchFamily="34" charset="0"/>
                <a:cs typeface="Arial" pitchFamily="34" charset="0"/>
              </a:defRPr>
            </a:lvl1pPr>
            <a:lvl2pPr>
              <a:defRPr sz="1687">
                <a:latin typeface="Arial" panose="020B0604020202020204" pitchFamily="34" charset="0"/>
                <a:cs typeface="Arial" pitchFamily="34" charset="0"/>
              </a:defRPr>
            </a:lvl2pPr>
            <a:lvl3pPr>
              <a:defRPr sz="1476">
                <a:latin typeface="Arial" panose="020B0604020202020204" pitchFamily="34" charset="0"/>
                <a:cs typeface="Arial" pitchFamily="34" charset="0"/>
              </a:defRPr>
            </a:lvl3pPr>
            <a:lvl4pPr>
              <a:defRPr sz="1055">
                <a:latin typeface="Arial" panose="020B0604020202020204" pitchFamily="34" charset="0"/>
                <a:cs typeface="Arial" pitchFamily="34" charset="0"/>
              </a:defRPr>
            </a:lvl4pPr>
            <a:lvl5pPr>
              <a:defRPr sz="1055">
                <a:latin typeface="Arial" panose="020B0604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79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41"/>
          <p:cNvCxnSpPr/>
          <p:nvPr userDrawn="1"/>
        </p:nvCxnSpPr>
        <p:spPr>
          <a:xfrm>
            <a:off x="225000" y="4745725"/>
            <a:ext cx="8694000" cy="0"/>
          </a:xfrm>
          <a:prstGeom prst="straightConnector1">
            <a:avLst/>
          </a:prstGeom>
          <a:noFill/>
          <a:ln w="9525" cap="flat" cmpd="sng">
            <a:solidFill>
              <a:srgbClr val="F7932E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363"/>
            <a:ext cx="8229600" cy="300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Click to edit Master text styles</a:t>
            </a:r>
          </a:p>
          <a:p>
            <a:pPr marL="719138" marR="0" lvl="1" indent="-363538" algn="l" defTabSz="1438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Second level</a:t>
            </a:r>
          </a:p>
          <a:p>
            <a:pPr marL="1074738" marR="0" lvl="2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Third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55600" marR="0" indent="-355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800" b="0" i="0" u="none" strike="noStrike" cap="none" baseline="0" noProof="0" dirty="0" smtClean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L="719138" marR="0" indent="-363538" algn="l" defTabSz="143827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800" b="0" i="0" u="none" strike="noStrike" cap="none" baseline="0" noProof="0" dirty="0" smtClean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L="1074738" marR="0" indent="-355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800" b="0" i="0" u="none" strike="noStrike" cap="none" baseline="0" noProof="0" dirty="0" smtClean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L="1438275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800" b="0" i="0" u="none" strike="noStrike" cap="none" baseline="0" noProof="0" dirty="0" smtClean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L="457200" marR="0" indent="-4572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800" b="0" i="0" u="none" strike="noStrike" cap="none" baseline="0" noProof="0" dirty="0" smtClean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odle.org/en/Learning_analyt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800482" y="766347"/>
            <a:ext cx="5118518" cy="1159856"/>
          </a:xfrm>
        </p:spPr>
        <p:txBody>
          <a:bodyPr/>
          <a:lstStyle/>
          <a:p>
            <a:r>
              <a:rPr lang="en-GB" dirty="0"/>
              <a:t>LA Workshop</a:t>
            </a:r>
            <a:br>
              <a:rPr lang="en-GB" dirty="0"/>
            </a:br>
            <a:r>
              <a:rPr lang="en-GB" dirty="0"/>
              <a:t>Introduction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225000" y="4746057"/>
            <a:ext cx="8694000" cy="0"/>
          </a:xfrm>
          <a:prstGeom prst="straightConnector1">
            <a:avLst/>
          </a:prstGeom>
          <a:noFill/>
          <a:ln w="9525" cap="flat" cmpd="sng">
            <a:solidFill>
              <a:srgbClr val="F7932E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 txBox="1"/>
          <p:nvPr/>
        </p:nvSpPr>
        <p:spPr>
          <a:xfrm>
            <a:off x="485382" y="2226400"/>
            <a:ext cx="2679899" cy="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000" i="1" dirty="0"/>
              <a:t>the world’s open source learning platform 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25" y="1626274"/>
            <a:ext cx="2348523" cy="6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 bwMode="auto">
          <a:xfrm>
            <a:off x="5168901" y="2563812"/>
            <a:ext cx="3682999" cy="1896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1500"/>
              </a:spcBef>
              <a:spcAft>
                <a:spcPct val="0"/>
              </a:spcAft>
              <a:buSzPct val="76000"/>
              <a:buFont typeface="Lucida Grande"/>
              <a:buNone/>
              <a:defRPr sz="4000">
                <a:solidFill>
                  <a:schemeClr val="tx1"/>
                </a:solidFill>
                <a:latin typeface="GardensC" panose="02000000000000000000" pitchFamily="50" charset="0"/>
                <a:ea typeface="+mn-ea"/>
                <a:cs typeface="Arial" pitchFamily="34" charset="0"/>
                <a:sym typeface="Lucida Grande"/>
              </a:defRPr>
            </a:lvl1pPr>
            <a:lvl2pPr marL="457200" indent="0" algn="ctr" rtl="0" eaLnBrk="0" fontAlgn="base" hangingPunct="0">
              <a:lnSpc>
                <a:spcPct val="105000"/>
              </a:lnSpc>
              <a:spcBef>
                <a:spcPts val="1100"/>
              </a:spcBef>
              <a:spcAft>
                <a:spcPct val="0"/>
              </a:spcAft>
              <a:buSzPct val="79000"/>
              <a:buFont typeface="Lucida Grande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914400" indent="0" algn="ctr" rtl="0" eaLnBrk="0" fontAlgn="base" hangingPunct="0">
              <a:lnSpc>
                <a:spcPct val="10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371600" indent="0" algn="ctr" rtl="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1828800" indent="0" algn="ctr" rtl="0" eaLnBrk="0" fontAlgn="base" hangingPunct="0">
              <a:lnSpc>
                <a:spcPct val="104000"/>
              </a:lnSpc>
              <a:spcBef>
                <a:spcPts val="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286000" indent="0" algn="ctr" rtl="0" fontAlgn="base">
              <a:lnSpc>
                <a:spcPct val="104000"/>
              </a:lnSpc>
              <a:spcBef>
                <a:spcPts val="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743200" indent="0" algn="ctr" rtl="0" fontAlgn="base">
              <a:lnSpc>
                <a:spcPct val="104000"/>
              </a:lnSpc>
              <a:spcBef>
                <a:spcPts val="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200400" indent="0" algn="ctr" rtl="0" fontAlgn="base">
              <a:lnSpc>
                <a:spcPct val="104000"/>
              </a:lnSpc>
              <a:spcBef>
                <a:spcPts val="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657600" indent="0" algn="ctr" rtl="0" fontAlgn="base">
              <a:lnSpc>
                <a:spcPct val="104000"/>
              </a:lnSpc>
              <a:spcBef>
                <a:spcPts val="1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Pct val="76000"/>
              <a:buFont typeface="Lucida Grande"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  <a:t>Michael de Raadt</a:t>
            </a:r>
            <a:b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</a:b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  <a:t>@</a:t>
            </a: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  <a:t>Salvetore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itchFamily="34" charset="0"/>
              <a:sym typeface="Lucida Grand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Pct val="76000"/>
              <a:buFont typeface="Lucida Grande"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  <a:t>@</a:t>
            </a: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  <a:sym typeface="Lucida Grande"/>
              </a:rPr>
              <a:t>MoodleResearch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itchFamily="34" charset="0"/>
              <a:sym typeface="Lucida Grande"/>
            </a:endParaRPr>
          </a:p>
        </p:txBody>
      </p:sp>
      <p:pic>
        <p:nvPicPr>
          <p:cNvPr id="12" name="Picture 2" descr="Michael de Raad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1" y="2627312"/>
            <a:ext cx="857250" cy="8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Moodle Re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651" y="3616834"/>
            <a:ext cx="857250" cy="8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6565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</a:p>
        </p:txBody>
      </p:sp>
      <p:pic>
        <p:nvPicPr>
          <p:cNvPr id="11" name="Picture 6" descr="D:\Portable Apps\DropBox Portable\dropbox\Photos\Album\2009-05-02 Michael's Graduation\Picture 202 resiz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090">
            <a:off x="1985616" y="2285737"/>
            <a:ext cx="2698750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1215">
            <a:off x="3334991" y="424249"/>
            <a:ext cx="3265297" cy="1643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P1010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96" y="2285737"/>
            <a:ext cx="2630525" cy="1657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16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2298">
            <a:off x="1382427" y="749257"/>
            <a:ext cx="2159868" cy="3239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9389" y="1035957"/>
            <a:ext cx="2015165" cy="135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4311" y="1037815"/>
            <a:ext cx="1982767" cy="133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4.bp.blogspot.com/-jMuHELx-u9g/VBzw9M5B4EI/AAAAAAAAATw/Ky7x3DpmdJo/s1600/twitter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8788" y="1954891"/>
            <a:ext cx="616490" cy="61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research.moodle.net/pluginfile.php/1/theme_more/logo/1426002739/moodle-research-logo-rgb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66" y="348052"/>
            <a:ext cx="3566003" cy="5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944" y="2738308"/>
            <a:ext cx="1947209" cy="146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research.moodle.net/pluginfile.php/1/theme_more/logo/1426002739/moodle-research-logo-rgb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06"/>
          <a:stretch/>
        </p:blipFill>
        <p:spPr bwMode="auto">
          <a:xfrm>
            <a:off x="5367965" y="1855206"/>
            <a:ext cx="732420" cy="6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0410" y="2738308"/>
            <a:ext cx="1991891" cy="146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10"/>
          <p:cNvPicPr>
            <a:picLocks noChangeAspect="1"/>
          </p:cNvPicPr>
          <p:nvPr/>
        </p:nvPicPr>
        <p:blipFill rotWithShape="1">
          <a:blip r:embed="rId9"/>
          <a:srcRect l="1867" r="79876"/>
          <a:stretch/>
        </p:blipFill>
        <p:spPr bwMode="auto">
          <a:xfrm>
            <a:off x="5367965" y="4003365"/>
            <a:ext cx="685800" cy="39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21" y="4003365"/>
            <a:ext cx="1599980" cy="309837"/>
          </a:xfrm>
          <a:prstGeom prst="rect">
            <a:avLst/>
          </a:prstGeom>
          <a:solidFill>
            <a:srgbClr val="D9D9D9">
              <a:alpha val="20000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6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Who are you?</a:t>
            </a:r>
          </a:p>
          <a:p>
            <a:r>
              <a:rPr lang="en-AU" dirty="0" smtClean="0"/>
              <a:t>Where are you from?</a:t>
            </a:r>
          </a:p>
          <a:p>
            <a:r>
              <a:rPr lang="en-AU" dirty="0" smtClean="0"/>
              <a:t>What is your role?</a:t>
            </a:r>
          </a:p>
          <a:p>
            <a:r>
              <a:rPr lang="en-AU" dirty="0" smtClean="0"/>
              <a:t>Why are you here?</a:t>
            </a:r>
            <a:endParaRPr lang="en-AU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Learning Analytics?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“The </a:t>
            </a:r>
            <a:r>
              <a:rPr lang="en-GB" dirty="0"/>
              <a:t>collection and analysis of usage data associated with student </a:t>
            </a:r>
            <a:r>
              <a:rPr lang="en-GB" dirty="0" smtClean="0"/>
              <a:t>learning… for alerting </a:t>
            </a:r>
            <a:r>
              <a:rPr lang="en-GB" dirty="0"/>
              <a:t>faculty, students, and advisors when intervention is needed; providing input for continuous improvement in course design and delivery; and enabling personalization of the learning environment” (Brown, 2012).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Learning </a:t>
            </a:r>
            <a:r>
              <a:rPr lang="en-AU" dirty="0"/>
              <a:t>Analytics </a:t>
            </a:r>
            <a:r>
              <a:rPr lang="en-AU" dirty="0" smtClean="0"/>
              <a:t>are </a:t>
            </a:r>
            <a:r>
              <a:rPr lang="en-AU" dirty="0"/>
              <a:t>any piece of information that can help an LMS user improve learning outcomes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45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Learning Analytics?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 measure</a:t>
            </a:r>
          </a:p>
          <a:p>
            <a:pPr lvl="1"/>
            <a:r>
              <a:rPr lang="en-AU" dirty="0" smtClean="0"/>
              <a:t>engagement</a:t>
            </a:r>
          </a:p>
          <a:p>
            <a:pPr lvl="1"/>
            <a:r>
              <a:rPr lang="en-AU" dirty="0" smtClean="0"/>
              <a:t>interaction</a:t>
            </a:r>
          </a:p>
          <a:p>
            <a:pPr lvl="1"/>
            <a:r>
              <a:rPr lang="en-AU" dirty="0" smtClean="0"/>
              <a:t>performance</a:t>
            </a:r>
          </a:p>
          <a:p>
            <a:pPr lvl="1"/>
            <a:r>
              <a:rPr lang="en-AU" dirty="0" smtClean="0"/>
              <a:t>progress</a:t>
            </a:r>
          </a:p>
          <a:p>
            <a:pPr lvl="1"/>
            <a:r>
              <a:rPr lang="en-AU" dirty="0" smtClean="0"/>
              <a:t>course quality</a:t>
            </a:r>
          </a:p>
          <a:p>
            <a:pPr lvl="1"/>
            <a:r>
              <a:rPr lang="en-AU" dirty="0" smtClean="0"/>
              <a:t>teacher involvement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Learning Analytics?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 be</a:t>
            </a:r>
          </a:p>
          <a:p>
            <a:pPr lvl="1"/>
            <a:r>
              <a:rPr lang="en-AU" dirty="0" smtClean="0"/>
              <a:t>descriptive (what?)</a:t>
            </a:r>
          </a:p>
          <a:p>
            <a:pPr lvl="1"/>
            <a:r>
              <a:rPr lang="en-AU" dirty="0" smtClean="0"/>
              <a:t>diagnostic (why?)</a:t>
            </a:r>
          </a:p>
          <a:p>
            <a:pPr lvl="1"/>
            <a:r>
              <a:rPr lang="en-AU" dirty="0" smtClean="0"/>
              <a:t>predictive (what next?)</a:t>
            </a:r>
          </a:p>
          <a:p>
            <a:pPr lvl="1"/>
            <a:r>
              <a:rPr lang="en-AU" dirty="0" smtClean="0"/>
              <a:t>proactive (do this)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 rot="330051">
            <a:off x="4640013" y="1671423"/>
            <a:ext cx="1624014" cy="156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used, not just useful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438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 of sessions today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Perspectives</a:t>
            </a:r>
          </a:p>
          <a:p>
            <a:pPr lvl="1"/>
            <a:r>
              <a:rPr lang="en-AU" dirty="0" smtClean="0"/>
              <a:t>Student</a:t>
            </a:r>
          </a:p>
          <a:p>
            <a:pPr lvl="1"/>
            <a:r>
              <a:rPr lang="en-AU" smtClean="0"/>
              <a:t>Teacher</a:t>
            </a:r>
            <a:endParaRPr lang="en-AU" dirty="0" smtClean="0"/>
          </a:p>
          <a:p>
            <a:pPr lvl="1"/>
            <a:r>
              <a:rPr lang="en-AU" dirty="0" smtClean="0"/>
              <a:t>Decision-maker/Support</a:t>
            </a:r>
          </a:p>
          <a:p>
            <a:r>
              <a:rPr lang="en-AU" dirty="0" smtClean="0"/>
              <a:t>External analysis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175644" y="3744848"/>
            <a:ext cx="4880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dirty="0">
                <a:hlinkClick r:id="rId2"/>
              </a:rPr>
              <a:t>https://docs.moodle.org/en/Learning_analytics</a:t>
            </a:r>
            <a:endParaRPr lang="en-AU" sz="1800" dirty="0"/>
          </a:p>
        </p:txBody>
      </p:sp>
      <p:sp>
        <p:nvSpPr>
          <p:cNvPr id="5" name="Oval 4"/>
          <p:cNvSpPr/>
          <p:nvPr/>
        </p:nvSpPr>
        <p:spPr>
          <a:xfrm rot="330051">
            <a:off x="6183525" y="2107358"/>
            <a:ext cx="1624014" cy="156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Today: practical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125519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166</Words>
  <Application>Microsoft Office PowerPoint</Application>
  <PresentationFormat>On-screen Show (16:9)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Lucida Grande</vt:lpstr>
      <vt:lpstr>simple-light</vt:lpstr>
      <vt:lpstr>LA Workshop Introduction</vt:lpstr>
      <vt:lpstr>About me</vt:lpstr>
      <vt:lpstr>PowerPoint Presentation</vt:lpstr>
      <vt:lpstr>Introductions</vt:lpstr>
      <vt:lpstr>What are Learning Analytics?</vt:lpstr>
      <vt:lpstr>What are Learning Analytics?</vt:lpstr>
      <vt:lpstr>What are Learning Analytics?</vt:lpstr>
      <vt:lpstr>Outline of sessions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Stewart Rogers</cp:lastModifiedBy>
  <cp:revision>15</cp:revision>
  <dcterms:modified xsi:type="dcterms:W3CDTF">2016-06-17T23:49:29Z</dcterms:modified>
</cp:coreProperties>
</file>